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9" r:id="rId5"/>
    <p:sldMasterId id="2147483670" r:id="rId6"/>
  </p:sldMasterIdLst>
  <p:notesMasterIdLst>
    <p:notesMasterId r:id="rId10"/>
  </p:notesMasterIdLst>
  <p:sldIdLst>
    <p:sldId id="256" r:id="rId7"/>
    <p:sldId id="261" r:id="rId8"/>
    <p:sldId id="262" r:id="rId9"/>
  </p:sldIdLst>
  <p:sldSz cx="12192000" cy="6858000"/>
  <p:notesSz cx="6797675" cy="9872663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IBM Plex Sans Light" panose="020B0403050203000203" pitchFamily="34" charset="0"/>
      <p:regular r:id="rId19"/>
      <p:italic r:id="rId20"/>
    </p:embeddedFont>
    <p:embeddedFont>
      <p:font typeface="IBM Plex Serif" panose="02060503050406000203" pitchFamily="18" charset="0"/>
      <p:regular r:id="rId21"/>
      <p:bold r:id="rId22"/>
      <p:italic r:id="rId23"/>
      <p:boldItalic r:id="rId24"/>
    </p:embeddedFont>
    <p:embeddedFont>
      <p:font typeface="IBM Plex Serif Light" panose="02060403050406000203" pitchFamily="18" charset="0"/>
      <p:regular r:id="rId25"/>
      <p:italic r:id="rId26"/>
    </p:embeddedFont>
    <p:embeddedFont>
      <p:font typeface="IBM Plex Serif Thin" panose="02060203050406000203" pitchFamily="18" charset="0"/>
      <p:regular r:id="rId27"/>
      <p:italic r:id="rId2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6F6F6"/>
    <a:srgbClr val="F6F8FC"/>
    <a:srgbClr val="000000"/>
    <a:srgbClr val="FFFFFF"/>
    <a:srgbClr val="FF0A1D"/>
    <a:srgbClr val="1B1B1B"/>
    <a:srgbClr val="1A1920"/>
    <a:srgbClr val="ED61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5" autoAdjust="0"/>
    <p:restoredTop sz="61119" autoAdjust="0"/>
  </p:normalViewPr>
  <p:slideViewPr>
    <p:cSldViewPr snapToGrid="0">
      <p:cViewPr varScale="1">
        <p:scale>
          <a:sx n="88" d="100"/>
          <a:sy n="88" d="100"/>
        </p:scale>
        <p:origin x="10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53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03290-C39D-45B6-9EA8-560DDA0656D7}" type="datetimeFigureOut">
              <a:rPr lang="it-IT" smtClean="0"/>
              <a:t>08/12/2023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CFFA4-1ED0-45A1-A0B5-5E99393A0C1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9361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986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178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CFFA4-1ED0-45A1-A0B5-5E99393A0C1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7568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3F05FB-D326-4BD0-B9A2-574C008F39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96BD26AE-0500-BE0E-06F7-49E79021BCCB}"/>
              </a:ext>
            </a:extLst>
          </p:cNvPr>
          <p:cNvSpPr txBox="1">
            <a:spLocks/>
          </p:cNvSpPr>
          <p:nvPr userDrawn="1"/>
        </p:nvSpPr>
        <p:spPr>
          <a:xfrm>
            <a:off x="1524000" y="4324862"/>
            <a:ext cx="9144000" cy="141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Relatore: prof. Xxxx Yyyy</a:t>
            </a:r>
          </a:p>
          <a:p>
            <a:endParaRPr lang="it-IT" dirty="0">
              <a:solidFill>
                <a:srgbClr val="FF0A1D"/>
              </a:solidFill>
              <a:latin typeface="IBM Plex Sans" panose="020B0503050203000203" pitchFamily="34" charset="0"/>
            </a:endParaRPr>
          </a:p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3064768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068000"/>
          </a:xfrm>
        </p:spPr>
        <p:txBody>
          <a:bodyPr vert="eaVert"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45257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C55AAE27-2E27-6B9C-3A0C-46DD55746F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42883A0B-0DC4-6DAD-4F09-3EA0EBE28A70}"/>
              </a:ext>
            </a:extLst>
          </p:cNvPr>
          <p:cNvSpPr txBox="1">
            <a:spLocks/>
          </p:cNvSpPr>
          <p:nvPr userDrawn="1"/>
        </p:nvSpPr>
        <p:spPr>
          <a:xfrm>
            <a:off x="1524000" y="4324862"/>
            <a:ext cx="9144000" cy="1410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rgbClr val="ED613B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D613B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Relatore: prof. Xxxx Yyyy</a:t>
            </a:r>
          </a:p>
          <a:p>
            <a:endParaRPr lang="it-IT" dirty="0">
              <a:solidFill>
                <a:srgbClr val="FF0A1D"/>
              </a:solidFill>
              <a:latin typeface="IBM Plex Sans" panose="020B0503050203000203" pitchFamily="34" charset="0"/>
            </a:endParaRPr>
          </a:p>
          <a:p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000481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885716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760"/>
            <a:ext cx="10515600" cy="607695"/>
          </a:xfrm>
        </p:spPr>
        <p:txBody>
          <a:bodyPr anchor="b">
            <a:normAutofit/>
          </a:bodyPr>
          <a:lstStyle>
            <a:lvl1pPr>
              <a:defRPr sz="2700" b="1">
                <a:solidFill>
                  <a:schemeClr val="tx1">
                    <a:lumMod val="50000"/>
                    <a:lumOff val="50000"/>
                  </a:schemeClr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94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66309D98-24A3-1049-8A70-3F9B942B4469}"/>
              </a:ext>
            </a:extLst>
          </p:cNvPr>
          <p:cNvSpPr txBox="1">
            <a:spLocks/>
          </p:cNvSpPr>
          <p:nvPr userDrawn="1"/>
        </p:nvSpPr>
        <p:spPr>
          <a:xfrm>
            <a:off x="831850" y="915035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0000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74231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lang="it-IT"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68171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FF0A1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080B6B98-075D-C6B9-B1D2-8CE5DDC9984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3C5AFB0B-75F8-5BFC-25E2-4DE0B9D1D1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213650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27530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F0A1D"/>
              </a:buClr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sz="28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sz="24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98527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7771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366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068000"/>
          </a:xfrm>
        </p:spPr>
        <p:txBody>
          <a:bodyPr vert="eaVert"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53881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38ED42-E245-4B29-82D2-F0840DC324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48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Titolo della Tesi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5DC85ADD-EA8D-50F7-9CFE-B8B22A1E41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63074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Nome del candidato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EA6AE3B-EACB-3C94-2359-59B301D7F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327106"/>
            <a:ext cx="9144000" cy="150285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D613B"/>
              </a:buClr>
              <a:buFont typeface="Arial" panose="020B0604020202020204" pitchFamily="34" charset="0"/>
              <a:buNone/>
              <a:defRPr lang="it-IT" sz="2000" kern="1200" dirty="0" smtClean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r>
              <a:rPr lang="it-IT" dirty="0"/>
              <a:t>Relatore: </a:t>
            </a:r>
            <a:r>
              <a:rPr lang="it-IT" dirty="0">
                <a:solidFill>
                  <a:srgbClr val="FF0A1D"/>
                </a:solidFill>
                <a:latin typeface="IBM Plex Sans" panose="020B0503050203000203" pitchFamily="34" charset="0"/>
              </a:rPr>
              <a:t>prof. </a:t>
            </a:r>
            <a:r>
              <a:rPr lang="it-IT" dirty="0" err="1"/>
              <a:t>Xxxx</a:t>
            </a:r>
            <a:r>
              <a:rPr lang="it-IT" dirty="0"/>
              <a:t> </a:t>
            </a:r>
            <a:r>
              <a:rPr lang="it-IT" dirty="0" err="1"/>
              <a:t>Yyyy</a:t>
            </a:r>
            <a:endParaRPr lang="it-IT" dirty="0"/>
          </a:p>
          <a:p>
            <a:endParaRPr lang="it-IT" dirty="0"/>
          </a:p>
          <a:p>
            <a:r>
              <a:rPr lang="it-IT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65358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4ECD4D-71DF-4682-89F5-877ED0E2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36B3B-745B-4044-A6AA-7A865CE0A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7614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914726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49718"/>
            <a:ext cx="105156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94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220315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lang="it-IT" smtClean="0"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lang="it-IT"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44871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B82A1814-996C-F346-4E27-D69D243F6E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88F45F50-DE8A-D333-BF19-69A61DA3028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2135324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518214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8571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F0A1D"/>
              </a:buClr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sz="28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sz="24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67009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IBM Plex Serif" panose="02060503050406000203" pitchFamily="18" charset="77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5800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B27B0-F51F-4058-B2B0-C4D74FD7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49718"/>
            <a:ext cx="10515600" cy="2852737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rgbClr val="000000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47C434-A7F4-49B7-BC21-B94073F1E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2944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95727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30630-65B1-4CF1-9FEF-65360835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7161987-6AE0-4E7C-936B-B619056D9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068000"/>
          </a:xfrm>
        </p:spPr>
        <p:txBody>
          <a:bodyPr vert="eaVert"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5975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F7C908-1436-4698-8345-B7FD50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966C7-222D-46A9-99BB-AF9DB815A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2219"/>
          </a:xfrm>
        </p:spPr>
        <p:txBody>
          <a:bodyPr/>
          <a:lstStyle>
            <a:lvl1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4C4144-7BD4-4B6F-AC61-E20D5ACB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62219"/>
          </a:xfr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lang="it-IT" smtClean="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lang="it-IT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7233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A614EE-956E-4489-A01C-2D27AD13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>
                <a:solidFill>
                  <a:srgbClr val="FF0A1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D88D191-7043-40A7-896D-206F13D7A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82769"/>
          </a:xfrm>
        </p:spPr>
        <p:txBody>
          <a:bodyPr/>
          <a:lstStyle>
            <a:lvl1pPr>
              <a:buClr>
                <a:srgbClr val="FF0A1D"/>
              </a:buClr>
              <a:defRPr/>
            </a:lvl1pPr>
            <a:lvl2pPr>
              <a:buClr>
                <a:srgbClr val="FF0A1D"/>
              </a:buClr>
              <a:defRPr/>
            </a:lvl2pPr>
            <a:lvl3pPr>
              <a:buClr>
                <a:srgbClr val="FF0A1D"/>
              </a:buClr>
              <a:defRPr/>
            </a:lvl3pPr>
            <a:lvl4pPr>
              <a:buClr>
                <a:srgbClr val="FF0A1D"/>
              </a:buClr>
              <a:defRPr/>
            </a:lvl4pPr>
            <a:lvl5pPr>
              <a:buClr>
                <a:srgbClr val="FF0A1D"/>
              </a:buClr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A3F053A-44E9-4D42-B274-68C15F79C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82769"/>
          </a:xfrm>
        </p:spPr>
        <p:txBody>
          <a:bodyPr/>
          <a:lstStyle>
            <a:lvl1pPr>
              <a:buClr>
                <a:srgbClr val="FF0A1D"/>
              </a:buClr>
              <a:defRPr/>
            </a:lvl1pPr>
            <a:lvl2pPr>
              <a:buClr>
                <a:srgbClr val="FF0A1D"/>
              </a:buClr>
              <a:defRPr/>
            </a:lvl2pPr>
            <a:lvl3pPr>
              <a:buClr>
                <a:srgbClr val="FF0A1D"/>
              </a:buClr>
              <a:defRPr/>
            </a:lvl3pPr>
            <a:lvl4pPr>
              <a:buClr>
                <a:srgbClr val="FF0A1D"/>
              </a:buClr>
              <a:defRPr/>
            </a:lvl4pPr>
            <a:lvl5pPr>
              <a:buClr>
                <a:srgbClr val="FF0A1D"/>
              </a:buClr>
              <a:defRPr/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921ABD43-6A3D-532D-D84D-D4AED20CD6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764990CC-7D3C-B3B8-8169-03013EE9AFB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it-IT" sz="2000" b="1" kern="1200" dirty="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Inserisci sottotitolo</a:t>
            </a:r>
          </a:p>
        </p:txBody>
      </p:sp>
    </p:spTree>
    <p:extLst>
      <p:ext uri="{BB962C8B-B14F-4D97-AF65-F5344CB8AC3E}">
        <p14:creationId xmlns:p14="http://schemas.microsoft.com/office/powerpoint/2010/main" val="399750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64B670-F456-4DA6-B713-C27C384D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5682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9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31622-FA21-488A-AA60-53966410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E053DF-1FFC-481C-B694-5A9A08D2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F0A1D"/>
              </a:buClr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>
              <a:buClr>
                <a:srgbClr val="FF0A1D"/>
              </a:buClr>
              <a:defRPr sz="28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2pPr>
            <a:lvl3pPr>
              <a:buClr>
                <a:srgbClr val="FF0A1D"/>
              </a:buClr>
              <a:defRPr sz="24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3pPr>
            <a:lvl4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4pPr>
            <a:lvl5pPr>
              <a:buClr>
                <a:srgbClr val="FF0A1D"/>
              </a:buClr>
              <a:defRPr sz="20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4AAC3C-76B6-4D4C-B804-A483CDF86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734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7B0120-FAD7-4ED0-91A6-2FB2861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FF0A1D"/>
                </a:solidFill>
                <a:latin typeface="IBM Plex Serif" panose="02060503050406000203" pitchFamily="18" charset="77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55934D3-B14C-432B-B4E3-9766A35165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3D9D401-E5BE-4807-A9A9-95E48C124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IBM Plex Sans" panose="020B0503050203000203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0802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294CF25-6CD9-49C6-B030-FE622847196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8"/>
            <a:ext cx="12191999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23" y="5861476"/>
            <a:ext cx="2194560" cy="10826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0938AB-A189-499C-8BD1-DE81DA518432}"/>
              </a:ext>
            </a:extLst>
          </p:cNvPr>
          <p:cNvSpPr txBox="1"/>
          <p:nvPr userDrawn="1"/>
        </p:nvSpPr>
        <p:spPr>
          <a:xfrm>
            <a:off x="7870573" y="6153486"/>
            <a:ext cx="3483227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IBM Plex Sans" panose="020B0503050203000203" pitchFamily="34" charset="0"/>
              <a:ea typeface="Verdana" panose="020B0604030504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B1AB11-7C08-C957-7125-1044CC4BF837}"/>
              </a:ext>
            </a:extLst>
          </p:cNvPr>
          <p:cNvSpPr txBox="1"/>
          <p:nvPr userDrawn="1"/>
        </p:nvSpPr>
        <p:spPr>
          <a:xfrm>
            <a:off x="4597290" y="6148524"/>
            <a:ext cx="2997420" cy="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61799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A1D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A1D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2FC7420-6275-48D3-A71D-F3548291EF7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8"/>
            <a:ext cx="12191999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23" y="5861476"/>
            <a:ext cx="2194560" cy="10826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D32307F-CD72-BB9D-8042-508D0153DDF8}"/>
              </a:ext>
            </a:extLst>
          </p:cNvPr>
          <p:cNvSpPr txBox="1"/>
          <p:nvPr userDrawn="1"/>
        </p:nvSpPr>
        <p:spPr>
          <a:xfrm>
            <a:off x="7870573" y="6153486"/>
            <a:ext cx="3483227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IBM Plex Sans" panose="020B0503050203000203" pitchFamily="34" charset="0"/>
              <a:ea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2A9FBCF-2CA9-5835-D811-00F311A28B22}"/>
              </a:ext>
            </a:extLst>
          </p:cNvPr>
          <p:cNvSpPr txBox="1"/>
          <p:nvPr userDrawn="1"/>
        </p:nvSpPr>
        <p:spPr>
          <a:xfrm>
            <a:off x="4597290" y="6148525"/>
            <a:ext cx="2997420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24949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A1D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A1D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1357B17-7ED1-4984-99F9-0DA67F0A415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568"/>
            <a:ext cx="12191999" cy="6850864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A392C6E-354C-4749-94A5-8F1BFF06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E8678C-A687-44B3-AC22-629A67F8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26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8304421-C01E-43BD-979F-43D842AF4AA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923" y="5861476"/>
            <a:ext cx="2194560" cy="10826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766C28-04A2-857D-5CED-5A36A4D41EBF}"/>
              </a:ext>
            </a:extLst>
          </p:cNvPr>
          <p:cNvSpPr txBox="1"/>
          <p:nvPr userDrawn="1"/>
        </p:nvSpPr>
        <p:spPr>
          <a:xfrm>
            <a:off x="7870573" y="6153486"/>
            <a:ext cx="3483227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Dipartimento di Ingegneria Elettrica</a:t>
            </a:r>
          </a:p>
          <a:p>
            <a:pPr algn="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chemeClr val="tx1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Elettronica e Informatica </a:t>
            </a:r>
            <a:endParaRPr lang="it-IT" sz="1200" b="1" dirty="0">
              <a:solidFill>
                <a:srgbClr val="ED613B"/>
              </a:solidFill>
              <a:latin typeface="IBM Plex Sans" panose="020B0503050203000203" pitchFamily="34" charset="0"/>
              <a:ea typeface="Verdana" panose="020B060403050404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84BDC2-7DC7-70F3-9CDE-725303F6DA26}"/>
              </a:ext>
            </a:extLst>
          </p:cNvPr>
          <p:cNvSpPr txBox="1"/>
          <p:nvPr userDrawn="1"/>
        </p:nvSpPr>
        <p:spPr>
          <a:xfrm>
            <a:off x="4597290" y="6148525"/>
            <a:ext cx="2997420" cy="535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Corso di Laurea in </a:t>
            </a:r>
          </a:p>
          <a:p>
            <a:pPr algn="ctr">
              <a:lnSpc>
                <a:spcPts val="1800"/>
              </a:lnSpc>
              <a:spcAft>
                <a:spcPts val="0"/>
              </a:spcAft>
            </a:pPr>
            <a:r>
              <a:rPr lang="it-IT" sz="1200" b="1" dirty="0">
                <a:solidFill>
                  <a:srgbClr val="FF0A1D"/>
                </a:solidFill>
                <a:latin typeface="IBM Plex Sans" panose="020B0503050203000203" pitchFamily="34" charset="0"/>
                <a:ea typeface="Verdana" panose="020B0604030504040204" pitchFamily="34" charset="0"/>
              </a:rPr>
              <a:t>Ingegneria Informatica</a:t>
            </a:r>
          </a:p>
        </p:txBody>
      </p:sp>
    </p:spTree>
    <p:extLst>
      <p:ext uri="{BB962C8B-B14F-4D97-AF65-F5344CB8AC3E}">
        <p14:creationId xmlns:p14="http://schemas.microsoft.com/office/powerpoint/2010/main" val="3386500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A1D"/>
          </a:solidFill>
          <a:latin typeface="IBM Plex Serif" panose="020605030504060002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A1D"/>
        </a:buClr>
        <a:buFont typeface="Arial" panose="020B0604020202020204" pitchFamily="34" charset="0"/>
        <a:buChar char="•"/>
        <a:defRPr sz="2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4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A1D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IBM Plex Sans" panose="020B050305020300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18" Type="http://schemas.openxmlformats.org/officeDocument/2006/relationships/image" Target="../media/image16.tiff"/><Relationship Id="rId3" Type="http://schemas.microsoft.com/office/2007/relationships/media" Target="../media/media2.mp4"/><Relationship Id="rId21" Type="http://schemas.openxmlformats.org/officeDocument/2006/relationships/image" Target="../media/image19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video" Target="../media/media1.mp4"/><Relationship Id="rId16" Type="http://schemas.openxmlformats.org/officeDocument/2006/relationships/image" Target="../media/image14.tiff"/><Relationship Id="rId20" Type="http://schemas.openxmlformats.org/officeDocument/2006/relationships/image" Target="../media/image18.png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9.tif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.tiff"/><Relationship Id="rId23" Type="http://schemas.openxmlformats.org/officeDocument/2006/relationships/image" Target="../media/image21.png"/><Relationship Id="rId10" Type="http://schemas.openxmlformats.org/officeDocument/2006/relationships/image" Target="../media/image8.tiff"/><Relationship Id="rId19" Type="http://schemas.openxmlformats.org/officeDocument/2006/relationships/image" Target="../media/image17.tiff"/><Relationship Id="rId4" Type="http://schemas.openxmlformats.org/officeDocument/2006/relationships/video" Target="../media/media2.mp4"/><Relationship Id="rId9" Type="http://schemas.openxmlformats.org/officeDocument/2006/relationships/image" Target="../media/image7.tiff"/><Relationship Id="rId14" Type="http://schemas.openxmlformats.org/officeDocument/2006/relationships/image" Target="../media/image12.tiff"/><Relationship Id="rId2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tiff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tiff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D3B3C3-57E7-40F9-8417-2FE4CC2EB6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788894"/>
            <a:ext cx="7727576" cy="246706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it-IT" sz="3600" dirty="0">
                <a:solidFill>
                  <a:schemeClr val="tx1"/>
                </a:solidFill>
              </a:rPr>
              <a:t>A JSON HTTP Notation for extending application servers with third-party services</a:t>
            </a:r>
            <a:br>
              <a:rPr lang="it-IT" sz="3600" dirty="0">
                <a:solidFill>
                  <a:schemeClr val="tx1"/>
                </a:solidFill>
              </a:rPr>
            </a:br>
            <a:r>
              <a:rPr lang="it-IT" sz="1100" dirty="0">
                <a:solidFill>
                  <a:schemeClr val="tx1"/>
                </a:solidFill>
              </a:rPr>
              <a:t> </a:t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sz="2400" dirty="0">
                <a:solidFill>
                  <a:srgbClr val="666666"/>
                </a:solidFill>
              </a:rPr>
              <a:t>A case study enabling a virtual file system for the University Cloud Suite</a:t>
            </a:r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93D06744-791D-6AFB-6E80-8ADD7B53F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247"/>
            <a:ext cx="9144000" cy="485540"/>
          </a:xfrm>
        </p:spPr>
        <p:txBody>
          <a:bodyPr>
            <a:normAutofit/>
          </a:bodyPr>
          <a:lstStyle/>
          <a:p>
            <a:r>
              <a:rPr lang="it-IT" b="1" dirty="0"/>
              <a:t>Alessio Giordano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265AD214-7CE6-ADC3-95E1-F7693CCE6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it-IT" sz="1200" dirty="0"/>
          </a:p>
          <a:p>
            <a:r>
              <a:rPr lang="it-IT" sz="1800" dirty="0"/>
              <a:t>Relatore: prof. </a:t>
            </a:r>
            <a:r>
              <a:rPr lang="it-IT" sz="1800" b="1" dirty="0"/>
              <a:t>Simone Palazzo</a:t>
            </a:r>
            <a:endParaRPr lang="it-IT" dirty="0"/>
          </a:p>
          <a:p>
            <a:endParaRPr lang="it-IT" sz="1600" dirty="0"/>
          </a:p>
          <a:p>
            <a:r>
              <a:rPr lang="it-IT" sz="1600" dirty="0"/>
              <a:t>Mercoledì, 13 Dicembre 2023</a:t>
            </a:r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D8C8161-3170-3440-AC0C-56B6A15BB848}"/>
              </a:ext>
            </a:extLst>
          </p:cNvPr>
          <p:cNvSpPr/>
          <p:nvPr/>
        </p:nvSpPr>
        <p:spPr>
          <a:xfrm>
            <a:off x="-36000" y="7488000"/>
            <a:ext cx="12240000" cy="720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489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4.07407E-6 L -0.00052 -1.10787 " pathEditMode="relative" rAng="0" ptsTypes="AA">
                                      <p:cBhvr>
                                        <p:cTn id="9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olo 1">
            <a:extLst>
              <a:ext uri="{FF2B5EF4-FFF2-40B4-BE49-F238E27FC236}">
                <a16:creationId xmlns:a16="http://schemas.microsoft.com/office/drawing/2014/main" id="{186BD90C-BBE9-A041-BC47-446B81A113F1}"/>
              </a:ext>
            </a:extLst>
          </p:cNvPr>
          <p:cNvSpPr txBox="1">
            <a:spLocks/>
          </p:cNvSpPr>
          <p:nvPr/>
        </p:nvSpPr>
        <p:spPr>
          <a:xfrm>
            <a:off x="838800" y="673200"/>
            <a:ext cx="10515600" cy="421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3300" dirty="0">
                <a:solidFill>
                  <a:schemeClr val="tx1"/>
                </a:solidFill>
              </a:rPr>
              <a:t>The University Cloud Suite</a:t>
            </a:r>
          </a:p>
        </p:txBody>
      </p:sp>
      <p:sp>
        <p:nvSpPr>
          <p:cNvPr id="128" name="Titolo 1">
            <a:extLst>
              <a:ext uri="{FF2B5EF4-FFF2-40B4-BE49-F238E27FC236}">
                <a16:creationId xmlns:a16="http://schemas.microsoft.com/office/drawing/2014/main" id="{5B4BB912-5E63-A04B-8FE3-DC556F78BF43}"/>
              </a:ext>
            </a:extLst>
          </p:cNvPr>
          <p:cNvSpPr txBox="1">
            <a:spLocks/>
          </p:cNvSpPr>
          <p:nvPr/>
        </p:nvSpPr>
        <p:spPr>
          <a:xfrm>
            <a:off x="849600" y="306000"/>
            <a:ext cx="105037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/>
              <a:t>Obiettivi e Contenuti</a:t>
            </a:r>
          </a:p>
        </p:txBody>
      </p: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634D63B2-3ED0-604D-B6BA-E252E3AD0571}"/>
              </a:ext>
            </a:extLst>
          </p:cNvPr>
          <p:cNvGrpSpPr/>
          <p:nvPr/>
        </p:nvGrpSpPr>
        <p:grpSpPr>
          <a:xfrm>
            <a:off x="-36000" y="-7477200"/>
            <a:ext cx="12229200" cy="6912000"/>
            <a:chOff x="-46690" y="-7477200"/>
            <a:chExt cx="12192000" cy="6876000"/>
          </a:xfrm>
        </p:grpSpPr>
        <p:sp>
          <p:nvSpPr>
            <p:cNvPr id="126" name="Rettangolo 125">
              <a:extLst>
                <a:ext uri="{FF2B5EF4-FFF2-40B4-BE49-F238E27FC236}">
                  <a16:creationId xmlns:a16="http://schemas.microsoft.com/office/drawing/2014/main" id="{D69FFB88-F150-9946-98D8-7C642EDC24CC}"/>
                </a:ext>
              </a:extLst>
            </p:cNvPr>
            <p:cNvSpPr/>
            <p:nvPr/>
          </p:nvSpPr>
          <p:spPr>
            <a:xfrm>
              <a:off x="-46690" y="-7477200"/>
              <a:ext cx="12192000" cy="6876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Titolo 1">
              <a:extLst>
                <a:ext uri="{FF2B5EF4-FFF2-40B4-BE49-F238E27FC236}">
                  <a16:creationId xmlns:a16="http://schemas.microsoft.com/office/drawing/2014/main" id="{0E62E561-66E7-A040-886A-931617A91D1C}"/>
                </a:ext>
              </a:extLst>
            </p:cNvPr>
            <p:cNvSpPr txBox="1">
              <a:spLocks/>
            </p:cNvSpPr>
            <p:nvPr/>
          </p:nvSpPr>
          <p:spPr>
            <a:xfrm>
              <a:off x="820568" y="-7152377"/>
              <a:ext cx="10503776" cy="365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FF0A1D"/>
                  </a:solidFill>
                  <a:latin typeface="IBM Plex Serif" panose="02060503050406000203" pitchFamily="18" charset="77"/>
                  <a:ea typeface="+mj-ea"/>
                  <a:cs typeface="+mj-cs"/>
                </a:defRPr>
              </a:lvl1pPr>
            </a:lstStyle>
            <a:p>
              <a:r>
                <a:rPr lang="it-IT" sz="2200" dirty="0">
                  <a:solidFill>
                    <a:srgbClr val="FF0A1D">
                      <a:alpha val="25490"/>
                    </a:srgbClr>
                  </a:solidFill>
                </a:rPr>
                <a:t>Obiettivi e Contenuti</a:t>
              </a:r>
            </a:p>
          </p:txBody>
        </p:sp>
        <p:sp>
          <p:nvSpPr>
            <p:cNvPr id="133" name="CasellaDiTesto 132">
              <a:extLst>
                <a:ext uri="{FF2B5EF4-FFF2-40B4-BE49-F238E27FC236}">
                  <a16:creationId xmlns:a16="http://schemas.microsoft.com/office/drawing/2014/main" id="{DD75E26A-6D93-FC4B-AE58-88F7EE8EB6D1}"/>
                </a:ext>
              </a:extLst>
            </p:cNvPr>
            <p:cNvSpPr txBox="1"/>
            <p:nvPr/>
          </p:nvSpPr>
          <p:spPr>
            <a:xfrm>
              <a:off x="809768" y="-6804576"/>
              <a:ext cx="10515600" cy="4212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it-IT" sz="3300" dirty="0">
                  <a:solidFill>
                    <a:schemeClr val="bg1">
                      <a:alpha val="25490"/>
                    </a:schemeClr>
                  </a:solidFill>
                  <a:latin typeface="IBM Plex Serif" panose="02060503050406000203" pitchFamily="18" charset="77"/>
                </a:rPr>
                <a:t>The University Cloud Suite</a:t>
              </a:r>
              <a:endParaRPr lang="it-IT" sz="3300" dirty="0">
                <a:solidFill>
                  <a:schemeClr val="bg1">
                    <a:alpha val="25490"/>
                  </a:schemeClr>
                </a:solidFill>
              </a:endParaRPr>
            </a:p>
          </p:txBody>
        </p:sp>
      </p:grpSp>
      <p:pic>
        <p:nvPicPr>
          <p:cNvPr id="45" name="Immagine 44" descr="PictureViewer.html">
            <a:extLst>
              <a:ext uri="{FF2B5EF4-FFF2-40B4-BE49-F238E27FC236}">
                <a16:creationId xmlns:a16="http://schemas.microsoft.com/office/drawing/2014/main" id="{CEB5E296-F2F1-6E4B-BA38-58065D2A506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371" y="1008687"/>
            <a:ext cx="3697442" cy="2988000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BD4CA03C-D7EA-F948-A270-44F3F52619A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486" y="1597658"/>
            <a:ext cx="3547827" cy="4032000"/>
          </a:xfrm>
          <a:prstGeom prst="rect">
            <a:avLst/>
          </a:prstGeom>
        </p:spPr>
      </p:pic>
      <p:pic>
        <p:nvPicPr>
          <p:cNvPr id="69" name="Immagine 68">
            <a:extLst>
              <a:ext uri="{FF2B5EF4-FFF2-40B4-BE49-F238E27FC236}">
                <a16:creationId xmlns:a16="http://schemas.microsoft.com/office/drawing/2014/main" id="{86380D84-2BEE-1A45-B098-F8006156B55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231" y="3275022"/>
            <a:ext cx="4585741" cy="3096000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5291F0CF-452E-8644-9A83-5B541754623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926" y="3049131"/>
            <a:ext cx="2844282" cy="3204000"/>
          </a:xfrm>
          <a:prstGeom prst="rect">
            <a:avLst/>
          </a:prstGeom>
        </p:spPr>
      </p:pic>
      <p:pic>
        <p:nvPicPr>
          <p:cNvPr id="63" name="Immagine 62">
            <a:extLst>
              <a:ext uri="{FF2B5EF4-FFF2-40B4-BE49-F238E27FC236}">
                <a16:creationId xmlns:a16="http://schemas.microsoft.com/office/drawing/2014/main" id="{BED8D77E-CC83-D941-89C7-11849584401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9891" y="1158850"/>
            <a:ext cx="2742935" cy="2952000"/>
          </a:xfrm>
          <a:prstGeom prst="rect">
            <a:avLst/>
          </a:prstGeom>
        </p:spPr>
      </p:pic>
      <p:pic>
        <p:nvPicPr>
          <p:cNvPr id="81" name="Immagine 80">
            <a:extLst>
              <a:ext uri="{FF2B5EF4-FFF2-40B4-BE49-F238E27FC236}">
                <a16:creationId xmlns:a16="http://schemas.microsoft.com/office/drawing/2014/main" id="{9C872320-3653-874F-B417-F641CD13215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7362" y="4728469"/>
            <a:ext cx="3138495" cy="1286949"/>
          </a:xfrm>
          <a:prstGeom prst="rect">
            <a:avLst/>
          </a:prstGeom>
        </p:spPr>
      </p:pic>
      <p:pic>
        <p:nvPicPr>
          <p:cNvPr id="75" name="Immagine 74">
            <a:extLst>
              <a:ext uri="{FF2B5EF4-FFF2-40B4-BE49-F238E27FC236}">
                <a16:creationId xmlns:a16="http://schemas.microsoft.com/office/drawing/2014/main" id="{D0280066-196C-8B45-A2C3-8096F1A4D11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734" y="2960161"/>
            <a:ext cx="1433369" cy="3204000"/>
          </a:xfrm>
          <a:prstGeom prst="rect">
            <a:avLst/>
          </a:prstGeom>
        </p:spPr>
      </p:pic>
      <p:pic>
        <p:nvPicPr>
          <p:cNvPr id="87" name="Immagine 86">
            <a:extLst>
              <a:ext uri="{FF2B5EF4-FFF2-40B4-BE49-F238E27FC236}">
                <a16:creationId xmlns:a16="http://schemas.microsoft.com/office/drawing/2014/main" id="{05F32AC3-B3BF-E747-9993-DD95025B471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129" y="2536175"/>
            <a:ext cx="2851157" cy="2826000"/>
          </a:xfrm>
          <a:prstGeom prst="rect">
            <a:avLst/>
          </a:prstGeom>
        </p:spPr>
      </p:pic>
      <p:pic>
        <p:nvPicPr>
          <p:cNvPr id="93" name="Immagine 92">
            <a:extLst>
              <a:ext uri="{FF2B5EF4-FFF2-40B4-BE49-F238E27FC236}">
                <a16:creationId xmlns:a16="http://schemas.microsoft.com/office/drawing/2014/main" id="{03EA6D9A-2D85-5444-BD0C-E8560FBD0FB5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352" y="1564625"/>
            <a:ext cx="3167763" cy="2556000"/>
          </a:xfrm>
          <a:prstGeom prst="rect">
            <a:avLst/>
          </a:prstGeom>
        </p:spPr>
      </p:pic>
      <p:pic>
        <p:nvPicPr>
          <p:cNvPr id="100" name="Immagine 99">
            <a:extLst>
              <a:ext uri="{FF2B5EF4-FFF2-40B4-BE49-F238E27FC236}">
                <a16:creationId xmlns:a16="http://schemas.microsoft.com/office/drawing/2014/main" id="{F531757D-658B-0340-93C9-3FA141AD389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3315" y="1208314"/>
            <a:ext cx="2840383" cy="3492000"/>
          </a:xfrm>
          <a:prstGeom prst="rect">
            <a:avLst/>
          </a:prstGeom>
        </p:spPr>
      </p:pic>
      <p:pic>
        <p:nvPicPr>
          <p:cNvPr id="108" name="Immagine 107">
            <a:extLst>
              <a:ext uri="{FF2B5EF4-FFF2-40B4-BE49-F238E27FC236}">
                <a16:creationId xmlns:a16="http://schemas.microsoft.com/office/drawing/2014/main" id="{DEC1B789-3EB3-B04C-911B-7B4529FA1A48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655" y="3952922"/>
            <a:ext cx="2946782" cy="2304000"/>
          </a:xfrm>
          <a:prstGeom prst="rect">
            <a:avLst/>
          </a:prstGeom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0E7842B0-2463-844A-A30E-F95960868A5C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321" y="4219000"/>
            <a:ext cx="2836800" cy="1418401"/>
          </a:xfrm>
          <a:prstGeom prst="rect">
            <a:avLst/>
          </a:prstGeom>
        </p:spPr>
      </p:pic>
      <p:pic>
        <p:nvPicPr>
          <p:cNvPr id="120" name="Immagine 119">
            <a:extLst>
              <a:ext uri="{FF2B5EF4-FFF2-40B4-BE49-F238E27FC236}">
                <a16:creationId xmlns:a16="http://schemas.microsoft.com/office/drawing/2014/main" id="{9785B6A7-EDD4-F64E-B494-7CF95F027D1C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057" y="1804033"/>
            <a:ext cx="2953267" cy="35640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33B4ECD8-EBE9-3745-AA09-6422ACE995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000" y="977585"/>
            <a:ext cx="9388800" cy="5281200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FE9B5573-684E-EF45-AC0A-3B5C8FBD7350}"/>
              </a:ext>
            </a:extLst>
          </p:cNvPr>
          <p:cNvGrpSpPr/>
          <p:nvPr/>
        </p:nvGrpSpPr>
        <p:grpSpPr>
          <a:xfrm>
            <a:off x="-11225" y="7316906"/>
            <a:ext cx="12192000" cy="6858000"/>
            <a:chOff x="-11225" y="7316906"/>
            <a:chExt cx="12192000" cy="685800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BCC64FEC-FFC0-AE41-B45B-B19A860CE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5712" y="8304750"/>
              <a:ext cx="9388800" cy="5281200"/>
            </a:xfrm>
            <a:prstGeom prst="rect">
              <a:avLst/>
            </a:prstGeom>
          </p:spPr>
        </p:pic>
        <p:sp>
          <p:nvSpPr>
            <p:cNvPr id="138" name="Rettangolo 137">
              <a:extLst>
                <a:ext uri="{FF2B5EF4-FFF2-40B4-BE49-F238E27FC236}">
                  <a16:creationId xmlns:a16="http://schemas.microsoft.com/office/drawing/2014/main" id="{6E8FF46F-C531-5E4B-87D5-451DC5317121}"/>
                </a:ext>
              </a:extLst>
            </p:cNvPr>
            <p:cNvSpPr/>
            <p:nvPr/>
          </p:nvSpPr>
          <p:spPr>
            <a:xfrm>
              <a:off x="-11225" y="7316906"/>
              <a:ext cx="12192000" cy="6858000"/>
            </a:xfrm>
            <a:prstGeom prst="rect">
              <a:avLst/>
            </a:prstGeom>
            <a:gradFill>
              <a:gsLst>
                <a:gs pos="16000">
                  <a:srgbClr val="F6F6F6"/>
                </a:gs>
                <a:gs pos="0">
                  <a:srgbClr val="F6F6F6"/>
                </a:gs>
                <a:gs pos="18000">
                  <a:srgbClr val="F6F6F6">
                    <a:alpha val="75000"/>
                  </a:srgbClr>
                </a:gs>
                <a:gs pos="84000">
                  <a:srgbClr val="F6F6F6"/>
                </a:gs>
                <a:gs pos="82000">
                  <a:srgbClr val="F6F6F6">
                    <a:alpha val="75000"/>
                  </a:srgbClr>
                </a:gs>
                <a:gs pos="100000">
                  <a:srgbClr val="F6F6F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9" name="Titolo 1">
              <a:extLst>
                <a:ext uri="{FF2B5EF4-FFF2-40B4-BE49-F238E27FC236}">
                  <a16:creationId xmlns:a16="http://schemas.microsoft.com/office/drawing/2014/main" id="{2E9B404B-3513-1F40-9B0D-2691A4CBE9CB}"/>
                </a:ext>
              </a:extLst>
            </p:cNvPr>
            <p:cNvSpPr txBox="1">
              <a:spLocks/>
            </p:cNvSpPr>
            <p:nvPr/>
          </p:nvSpPr>
          <p:spPr>
            <a:xfrm>
              <a:off x="838800" y="7623611"/>
              <a:ext cx="10503776" cy="365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FF0A1D"/>
                  </a:solidFill>
                  <a:latin typeface="IBM Plex Serif" panose="02060503050406000203" pitchFamily="18" charset="77"/>
                  <a:ea typeface="+mj-ea"/>
                  <a:cs typeface="+mj-cs"/>
                </a:defRPr>
              </a:lvl1pPr>
            </a:lstStyle>
            <a:p>
              <a:r>
                <a:rPr lang="it-IT" sz="2200" dirty="0"/>
                <a:t>Obiettivi e Contenuti</a:t>
              </a:r>
              <a:r>
                <a:rPr lang="it-IT" sz="2200" dirty="0">
                  <a:solidFill>
                    <a:srgbClr val="666666"/>
                  </a:solidFill>
                  <a:latin typeface="IBM Plex Serif Thin" panose="02060203050406000203" pitchFamily="18" charset="77"/>
                </a:rPr>
                <a:t> / </a:t>
              </a:r>
              <a:r>
                <a:rPr lang="it-IT" sz="2200" dirty="0">
                  <a:solidFill>
                    <a:srgbClr val="666666"/>
                  </a:solidFill>
                  <a:latin typeface="IBM Plex Serif Light" panose="02060403050406000203" pitchFamily="18" charset="77"/>
                </a:rPr>
                <a:t>The University Cloud Suite</a:t>
              </a:r>
            </a:p>
          </p:txBody>
        </p:sp>
        <p:sp>
          <p:nvSpPr>
            <p:cNvPr id="141" name="CasellaDiTesto 140">
              <a:extLst>
                <a:ext uri="{FF2B5EF4-FFF2-40B4-BE49-F238E27FC236}">
                  <a16:creationId xmlns:a16="http://schemas.microsoft.com/office/drawing/2014/main" id="{1EC01338-9C0A-C843-906D-8B115FF8B1AD}"/>
                </a:ext>
              </a:extLst>
            </p:cNvPr>
            <p:cNvSpPr txBox="1"/>
            <p:nvPr/>
          </p:nvSpPr>
          <p:spPr>
            <a:xfrm>
              <a:off x="828000" y="7952400"/>
              <a:ext cx="10515600" cy="42120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r>
                <a:rPr lang="it-IT" sz="3300" dirty="0">
                  <a:solidFill>
                    <a:srgbClr val="000000"/>
                  </a:solidFill>
                  <a:latin typeface="IBM Plex Serif" panose="02060503050406000203" pitchFamily="18" charset="77"/>
                </a:rPr>
                <a:t>37000 lines of source code and counting…</a:t>
              </a:r>
              <a:endParaRPr lang="it-IT" sz="3300" dirty="0">
                <a:solidFill>
                  <a:srgbClr val="000000"/>
                </a:solidFill>
              </a:endParaRP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73C9E8A-A960-6348-AA2C-AAD6E11181A6}"/>
                </a:ext>
              </a:extLst>
            </p:cNvPr>
            <p:cNvSpPr txBox="1"/>
            <p:nvPr/>
          </p:nvSpPr>
          <p:spPr>
            <a:xfrm>
              <a:off x="820800" y="8521200"/>
              <a:ext cx="10515600" cy="53784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Bef>
                  <a:spcPts val="1000"/>
                </a:spcBef>
              </a:pPr>
              <a:r>
                <a:rPr lang="it-IT" sz="2000" dirty="0">
                  <a:latin typeface="IBM Plex Sans" panose="020B0503050203000203" pitchFamily="34" charset="0"/>
                </a:rPr>
                <a:t>Albo • Syllabus • Auditorium • Sync and Settings • Plugins • Storage • CodeViewer • MediaPlayer • PDFViewer • TextViewer • WebViewer • The Object Tree Traversal </a:t>
              </a:r>
              <a:r>
                <a:rPr lang="it-IT" sz="2000" dirty="0">
                  <a:latin typeface="IBM Plex Sans Light" panose="020B0403050203000203" pitchFamily="34" charset="0"/>
                </a:rPr>
                <a:t>(OTT)</a:t>
              </a:r>
            </a:p>
            <a:p>
              <a:pPr>
                <a:spcBef>
                  <a:spcPts val="1000"/>
                </a:spcBef>
              </a:pPr>
              <a:r>
                <a:rPr lang="it-IT" sz="2000" b="1" dirty="0">
                  <a:solidFill>
                    <a:srgbClr val="FF0000"/>
                  </a:solidFill>
                  <a:latin typeface="IBM Plex Serif" panose="02060503050406000203" pitchFamily="18" charset="77"/>
                </a:rPr>
                <a:t>The Auxiliary Toolkit</a:t>
              </a:r>
            </a:p>
            <a:p>
              <a:pPr>
                <a:spcBef>
                  <a:spcPts val="1000"/>
                </a:spcBef>
              </a:pPr>
              <a:r>
                <a:rPr lang="it-IT" sz="1380" dirty="0">
                  <a:latin typeface="IBM Plex Sans" panose="020B0503050203000203" pitchFamily="34" charset="0"/>
                </a:rPr>
                <a:t>TKAboutDialog • TKBroadcastChannel • TKPlainButton • TKLinkButton • TKCheckmarkButton • TKCheckmarkGroup • TKCSSVariables • TKClock • TKColumnScroll • TKDesktopView • TKDialogForm • TKDialogApp • TKDriveManager • TKEventListener • TKPlainField • TKDottedField • TKFont • TKFooter • TKPageHeader • TKSectionHeader • TKIconImage • TKIconButton • TKIconView • TKIconDesktop • TKIconBanner • TKIconGroup • TKIconBar • TKInfoDate • TKInfoEntry • TKInfoPanel • TKLocalizedNode • TKLocalizedString • TKMarqueeText • TKPageManager • TKPaperTexture • TKPathComponent • TKPathBar • TKMenuItem • TKPopupMenu • TKProgressComponent • TKProgressBar • TKSeekBar • TKPulsingLoader • TKLineSeparator • TKThinSeparator • TKRegularSeparator • TKMediumSeparator • TKBoldSeparator • TKDottedSeparator • TKSpeaker • TKStatusBar • TKWebPage • TKWindowFullscreen • TKRootWindow • TKWindowLocation • TKPopupWindow • TKWindowButton • TKWindowState</a:t>
              </a:r>
            </a:p>
            <a:p>
              <a:pPr>
                <a:spcBef>
                  <a:spcPts val="1000"/>
                </a:spcBef>
              </a:pPr>
              <a:r>
                <a:rPr lang="it-IT" sz="2000" b="1" dirty="0">
                  <a:solidFill>
                    <a:srgbClr val="FF0000"/>
                  </a:solidFill>
                  <a:latin typeface="IBM Plex Serif" panose="02060503050406000203" pitchFamily="18" charset="77"/>
                </a:rPr>
                <a:t>The JSON HTTP Notation </a:t>
              </a:r>
              <a:r>
                <a:rPr lang="it-IT" sz="2000" dirty="0">
                  <a:solidFill>
                    <a:srgbClr val="FF0000"/>
                  </a:solidFill>
                  <a:latin typeface="IBM Plex Serif" panose="02060503050406000203" pitchFamily="18" charset="77"/>
                </a:rPr>
                <a:t>(JOHN)</a:t>
              </a:r>
              <a:endParaRPr lang="it-IT" sz="2000" dirty="0">
                <a:latin typeface="IBM Plex Serif" panose="02060503050406000203" pitchFamily="18" charset="77"/>
              </a:endParaRPr>
            </a:p>
            <a:p>
              <a:pPr>
                <a:spcBef>
                  <a:spcPts val="1000"/>
                </a:spcBef>
              </a:pPr>
              <a:r>
                <a:rPr lang="it-IT" sz="1290" dirty="0">
                  <a:latin typeface="IBM Plex Sans" panose="020B0503050203000203" pitchFamily="34" charset="0"/>
                </a:rPr>
                <a:t>JOHN+Options+Group • About • Assertion • Authorization • Body • Execution+Redirection • IOProtocol • IOPayload • IOMarkup+XML+HTML • Merger • Cookies • Parameters • Repetition • Result • Stage • Variable+Substitution • AnyResult • ExpectedResult • ExpectedValue • SettableValue • HTMLParser • Subscript+Element+Key+Index+Bound+Pattern • DebugDelegate • LoggerDelegate • JOHNEditor</a:t>
              </a:r>
            </a:p>
            <a:p>
              <a:pPr>
                <a:spcBef>
                  <a:spcPts val="1000"/>
                </a:spcBef>
              </a:pPr>
              <a:r>
                <a:rPr lang="it-IT" sz="2000" b="1" dirty="0">
                  <a:solidFill>
                    <a:srgbClr val="FF0000"/>
                  </a:solidFill>
                  <a:latin typeface="IBM Plex Serif" panose="02060503050406000203" pitchFamily="18" charset="77"/>
                </a:rPr>
                <a:t>Converters for LibreOffice-Accepted File Formats </a:t>
              </a:r>
              <a:r>
                <a:rPr lang="it-IT" sz="2000" dirty="0">
                  <a:solidFill>
                    <a:srgbClr val="FF0000"/>
                  </a:solidFill>
                  <a:latin typeface="IBM Plex Serif" panose="02060503050406000203" pitchFamily="18" charset="77"/>
                </a:rPr>
                <a:t>(CLAFF)</a:t>
              </a:r>
            </a:p>
            <a:p>
              <a:pPr>
                <a:spcBef>
                  <a:spcPts val="1000"/>
                </a:spcBef>
              </a:pPr>
              <a:r>
                <a:rPr lang="it-IT" sz="1500" dirty="0">
                  <a:latin typeface="IBM Plex Sans" panose="020B0503050203000203" pitchFamily="34" charset="0"/>
                </a:rPr>
                <a:t>Office Open XML • OpenDocument • Pages • Numbers • Keynote • Rich Text Format • EPUB • DOC • XLS • PPT • CSV</a:t>
              </a:r>
            </a:p>
            <a:p>
              <a:pPr>
                <a:spcBef>
                  <a:spcPts val="1000"/>
                </a:spcBef>
              </a:pPr>
              <a:r>
                <a:rPr lang="it-IT" sz="1200" dirty="0">
                  <a:solidFill>
                    <a:srgbClr val="666666"/>
                  </a:solidFill>
                  <a:latin typeface="IBM Plex Sans" panose="020B0503050203000203" pitchFamily="34" charset="0"/>
                </a:rPr>
                <a:t>Swift • Vapor • Fluent • Foundation • TypeScript • WebAuthn • Shadow DOM • Web Components API • IndexedDB • SharedWorker • OPFS • Web Audio API • Media Capture API • WebLocks • Screen Wake Lock API • BroadcastChannel • CSS Variables • PointerEvents • Drag and Drop API • History API</a:t>
              </a:r>
            </a:p>
            <a:p>
              <a:pPr>
                <a:spcBef>
                  <a:spcPts val="1000"/>
                </a:spcBef>
              </a:pPr>
              <a:endParaRPr lang="it-IT" dirty="0">
                <a:latin typeface="IBM Plex Sans" panose="020B0503050203000203" pitchFamily="34" charset="0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5A6F2F-E789-E54B-AC3B-1C83CE03815D}"/>
              </a:ext>
            </a:extLst>
          </p:cNvPr>
          <p:cNvGrpSpPr/>
          <p:nvPr/>
        </p:nvGrpSpPr>
        <p:grpSpPr>
          <a:xfrm>
            <a:off x="-14097926" y="-222252"/>
            <a:ext cx="12960000" cy="7290000"/>
            <a:chOff x="-14097926" y="-222252"/>
            <a:chExt cx="12960000" cy="7290000"/>
          </a:xfrm>
        </p:grpSpPr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7E66F725-B070-814C-B394-04ECDD3B63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4097926" y="-222252"/>
              <a:ext cx="12960000" cy="729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65922595-E1DA-EE41-954D-E9A6D428A458}"/>
                </a:ext>
              </a:extLst>
            </p:cNvPr>
            <p:cNvSpPr/>
            <p:nvPr/>
          </p:nvSpPr>
          <p:spPr>
            <a:xfrm>
              <a:off x="-13713926" y="4766381"/>
              <a:ext cx="12192000" cy="2085367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9000">
                  <a:schemeClr val="accent1">
                    <a:lumMod val="0"/>
                    <a:lumOff val="100000"/>
                    <a:alpha val="1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softEdge rad="406400"/>
            </a:effectLst>
            <a:scene3d>
              <a:camera prst="orthographicFront"/>
              <a:lightRig rig="balanced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1" name="AUX_SCREEN_2_k3o0lX.mp4">
              <a:hlinkClick r:id="" action="ppaction://media"/>
              <a:extLst>
                <a:ext uri="{FF2B5EF4-FFF2-40B4-BE49-F238E27FC236}">
                  <a16:creationId xmlns:a16="http://schemas.microsoft.com/office/drawing/2014/main" id="{6611976F-C944-414D-8D52-068D5BABAAA9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22"/>
            <a:stretch>
              <a:fillRect/>
            </a:stretch>
          </p:blipFill>
          <p:spPr>
            <a:xfrm>
              <a:off x="-9828215" y="1224672"/>
              <a:ext cx="4420577" cy="3541709"/>
            </a:xfrm>
            <a:prstGeom prst="rect">
              <a:avLst/>
            </a:prstGeom>
          </p:spPr>
        </p:pic>
        <p:pic>
          <p:nvPicPr>
            <p:cNvPr id="32" name="Immagine 31">
              <a:extLst>
                <a:ext uri="{FF2B5EF4-FFF2-40B4-BE49-F238E27FC236}">
                  <a16:creationId xmlns:a16="http://schemas.microsoft.com/office/drawing/2014/main" id="{C4B03485-5214-1044-9353-6D9A90494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1222772" y="719114"/>
              <a:ext cx="7209692" cy="5407269"/>
            </a:xfrm>
            <a:prstGeom prst="rect">
              <a:avLst/>
            </a:prstGeom>
            <a:effectLst>
              <a:outerShdw blurRad="63500" dist="50800" dir="5400000" algn="ctr" rotWithShape="0">
                <a:srgbClr val="000000">
                  <a:alpha val="43137"/>
                </a:srgbClr>
              </a:outerShdw>
              <a:reflection blurRad="381000" stA="59000" endPos="20000" dir="5400000" sy="-100000" algn="bl" rotWithShape="0"/>
            </a:effectLst>
          </p:spPr>
        </p:pic>
      </p:grpSp>
      <p:pic>
        <p:nvPicPr>
          <p:cNvPr id="36" name="AUX_SCREEN_2_k3o0lX.mp4">
            <a:hlinkClick r:id="" action="ppaction://media"/>
            <a:extLst>
              <a:ext uri="{FF2B5EF4-FFF2-40B4-BE49-F238E27FC236}">
                <a16:creationId xmlns:a16="http://schemas.microsoft.com/office/drawing/2014/main" id="{A9F58B00-827F-2F44-8230-FE5B2A1A5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9850407" y="-5111632"/>
            <a:ext cx="4420577" cy="35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2487 0.00115 L 1.12435 -0.00231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00463 L 1.12656 0.92107 " pathEditMode="relative" rAng="0" ptsTypes="AA">
                                      <p:cBhvr>
                                        <p:cTn id="8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432" y="46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2435 -0.00231 L 1.12904 0.04352 " pathEditMode="fixed" rAng="0" ptsTypes="AA">
                                      <p:cBhvr>
                                        <p:cTn id="1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229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83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83"/>
                            </p:stCondLst>
                            <p:childTnLst>
                              <p:par>
                                <p:cTn id="18" presetID="53" presetClass="exit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01 L 0.00143 1.08657 " pathEditMode="relative" rAng="0" ptsTypes="AA">
                                      <p:cBhvr>
                                        <p:cTn id="28" dur="1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419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3" presetClass="entr" presetSubtype="272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43 -0.60301 L -2.5E-6 2.22222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30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54 -0.65509 L -1.875E-6 -2.96296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" y="3361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73 -0.6426 L -3.125E-6 -2.96296E-6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3217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484 0.53403 L 5.91974E-17 -2.96296E-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2671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55741 L -2.08333E-6 -3.7037E-7 " pathEditMode="relative" rAng="0" ptsTypes="AA">
                                      <p:cBhvr>
                                        <p:cTn id="42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777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46135 L 1.66667E-6 -3.33333E-6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307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432 0.66875 L -4.16667E-7 4.07407E-6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6" y="-3344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359 0.54491 L -3.125E-6 -2.59259E-6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-2745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362 0.14259 L -1.66667E-6 -7.40741E-7 " pathEditMode="relative" rAng="0" ptsTypes="AA">
                                      <p:cBhvr>
                                        <p:cTn id="50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74" y="-713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54907 L -4.58333E-6 -7.40741E-7 " pathEditMode="relative" rAng="0" ptsTypes="AA">
                                      <p:cBhvr>
                                        <p:cTn id="52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2745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995 0.00208 L -6.25E-7 4.81481E-6 " pathEditMode="relative" rAng="0" ptsTypes="AA">
                                      <p:cBhvr>
                                        <p:cTn id="54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7" y="-11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9258 -0.52431 L -1.25E-6 -1.11111E-6 " pathEditMode="relative" rAng="0" ptsTypes="AA">
                                      <p:cBhvr>
                                        <p:cTn id="56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79" y="2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89 0.00648 L 0.00143 -1.06829 " pathEditMode="relative" rAng="0" ptsTypes="AA">
                                      <p:cBhvr>
                                        <p:cTn id="107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-5375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6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11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6E52674A-CD96-9C4D-85CE-C03F7C6894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1728" y="1798175"/>
            <a:ext cx="2925170" cy="3564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3268035-396D-9B4F-8571-0F88DD7D9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9516" y="554928"/>
            <a:ext cx="4544508" cy="5536986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830EDC1F-9F84-AC41-A366-FBC5D3763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1830"/>
            <a:ext cx="10515600" cy="421200"/>
          </a:xfrm>
        </p:spPr>
        <p:txBody>
          <a:bodyPr>
            <a:noAutofit/>
          </a:bodyPr>
          <a:lstStyle/>
          <a:p>
            <a:r>
              <a:rPr lang="it-IT" sz="3300" dirty="0">
                <a:solidFill>
                  <a:schemeClr val="tx1"/>
                </a:solidFill>
              </a:rPr>
              <a:t>The JSON HTTP Notation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D83AE0D3-7531-EB4D-8DF8-7061F04DBC91}"/>
              </a:ext>
            </a:extLst>
          </p:cNvPr>
          <p:cNvSpPr txBox="1">
            <a:spLocks/>
          </p:cNvSpPr>
          <p:nvPr/>
        </p:nvSpPr>
        <p:spPr>
          <a:xfrm>
            <a:off x="850025" y="306705"/>
            <a:ext cx="10503776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/>
              <a:t>Risultati e Conclusioni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CD18B49-0F67-3242-81F6-54AE48E6FF5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757" y="2063421"/>
            <a:ext cx="2520000" cy="25200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85E4DCC-AEE2-EB4B-9EB5-9DB59547C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757" y="2063421"/>
            <a:ext cx="2520000" cy="252000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1C5A2FA-C1D4-A949-B0CD-BED2D028C22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366" y="2063421"/>
            <a:ext cx="2520000" cy="2520000"/>
          </a:xfrm>
          <a:prstGeom prst="rect">
            <a:avLst/>
          </a:prstGeom>
        </p:spPr>
      </p:pic>
      <p:sp>
        <p:nvSpPr>
          <p:cNvPr id="23" name="Titolo 1">
            <a:extLst>
              <a:ext uri="{FF2B5EF4-FFF2-40B4-BE49-F238E27FC236}">
                <a16:creationId xmlns:a16="http://schemas.microsoft.com/office/drawing/2014/main" id="{C145DBC1-313A-5F4A-AE62-B36B3D80FA32}"/>
              </a:ext>
            </a:extLst>
          </p:cNvPr>
          <p:cNvSpPr txBox="1">
            <a:spLocks/>
          </p:cNvSpPr>
          <p:nvPr/>
        </p:nvSpPr>
        <p:spPr>
          <a:xfrm>
            <a:off x="850025" y="1433050"/>
            <a:ext cx="575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1A1920"/>
                </a:solidFill>
              </a:rPr>
              <a:t>JOHN Language Specification</a:t>
            </a:r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727FD849-48B2-0540-8825-E6F2D9BEEE59}"/>
              </a:ext>
            </a:extLst>
          </p:cNvPr>
          <p:cNvSpPr txBox="1">
            <a:spLocks/>
          </p:cNvSpPr>
          <p:nvPr/>
        </p:nvSpPr>
        <p:spPr>
          <a:xfrm>
            <a:off x="850025" y="4848667"/>
            <a:ext cx="575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1A1920"/>
                </a:solidFill>
              </a:rPr>
              <a:t>JOHN Runtime </a:t>
            </a:r>
            <a:r>
              <a:rPr lang="it-IT" sz="2200" i="1" dirty="0">
                <a:solidFill>
                  <a:srgbClr val="1B1B1B"/>
                </a:solidFill>
              </a:rPr>
              <a:t>for Swift</a:t>
            </a:r>
          </a:p>
        </p:txBody>
      </p:sp>
      <p:sp>
        <p:nvSpPr>
          <p:cNvPr id="25" name="Titolo 1">
            <a:extLst>
              <a:ext uri="{FF2B5EF4-FFF2-40B4-BE49-F238E27FC236}">
                <a16:creationId xmlns:a16="http://schemas.microsoft.com/office/drawing/2014/main" id="{744D6BA1-68D2-E444-8594-63B774A85287}"/>
              </a:ext>
            </a:extLst>
          </p:cNvPr>
          <p:cNvSpPr txBox="1">
            <a:spLocks/>
          </p:cNvSpPr>
          <p:nvPr/>
        </p:nvSpPr>
        <p:spPr>
          <a:xfrm>
            <a:off x="838200" y="5362175"/>
            <a:ext cx="575356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F0A1D"/>
                </a:solidFill>
                <a:latin typeface="IBM Plex Serif" panose="02060503050406000203" pitchFamily="18" charset="77"/>
                <a:ea typeface="+mj-ea"/>
                <a:cs typeface="+mj-cs"/>
              </a:defRPr>
            </a:lvl1pPr>
          </a:lstStyle>
          <a:p>
            <a:r>
              <a:rPr lang="it-IT" sz="2200" dirty="0">
                <a:solidFill>
                  <a:srgbClr val="1A1920"/>
                </a:solidFill>
              </a:rPr>
              <a:t>JOHN Editor </a:t>
            </a:r>
            <a:r>
              <a:rPr lang="it-IT" sz="2200" i="1" dirty="0">
                <a:solidFill>
                  <a:srgbClr val="1A1920"/>
                </a:solidFill>
              </a:rPr>
              <a:t>for macOS</a:t>
            </a:r>
          </a:p>
        </p:txBody>
      </p:sp>
      <p:cxnSp>
        <p:nvCxnSpPr>
          <p:cNvPr id="5" name="Connettore 4 4">
            <a:extLst>
              <a:ext uri="{FF2B5EF4-FFF2-40B4-BE49-F238E27FC236}">
                <a16:creationId xmlns:a16="http://schemas.microsoft.com/office/drawing/2014/main" id="{94BBFC95-3831-6A4B-B2B6-4E1D218459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93030" y="4597937"/>
            <a:ext cx="449945" cy="409492"/>
          </a:xfrm>
          <a:prstGeom prst="bentConnector3">
            <a:avLst>
              <a:gd name="adj1" fmla="val 1613"/>
            </a:avLst>
          </a:prstGeom>
          <a:ln w="12700">
            <a:solidFill>
              <a:srgbClr val="6666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ttore 4 25">
            <a:extLst>
              <a:ext uri="{FF2B5EF4-FFF2-40B4-BE49-F238E27FC236}">
                <a16:creationId xmlns:a16="http://schemas.microsoft.com/office/drawing/2014/main" id="{03125379-BC62-9F4C-A4C4-7E086F9DF680}"/>
              </a:ext>
            </a:extLst>
          </p:cNvPr>
          <p:cNvCxnSpPr>
            <a:cxnSpLocks/>
          </p:cNvCxnSpPr>
          <p:nvPr/>
        </p:nvCxnSpPr>
        <p:spPr>
          <a:xfrm rot="16200000" flipV="1">
            <a:off x="-27491" y="2440750"/>
            <a:ext cx="1802116" cy="50311"/>
          </a:xfrm>
          <a:prstGeom prst="bentConnector4">
            <a:avLst>
              <a:gd name="adj1" fmla="val -262"/>
              <a:gd name="adj2" fmla="val 554374"/>
            </a:avLst>
          </a:prstGeom>
          <a:ln w="12700">
            <a:solidFill>
              <a:srgbClr val="6666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F2299DF7-090F-9743-B4A2-EF03ECF2A95D}"/>
              </a:ext>
            </a:extLst>
          </p:cNvPr>
          <p:cNvCxnSpPr/>
          <p:nvPr/>
        </p:nvCxnSpPr>
        <p:spPr>
          <a:xfrm>
            <a:off x="4020459" y="5544737"/>
            <a:ext cx="2846487" cy="0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F39CC82F-91D8-2E42-B939-78D6665F1FD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7739" y="722675"/>
            <a:ext cx="5715000" cy="5715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4B9AADD-36AC-CA44-98B1-ED1F0785AB7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7351988"/>
            <a:ext cx="5638800" cy="5638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815495E-BF2B-E04A-A577-BFE94BC181E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57" y="7351988"/>
            <a:ext cx="4057650" cy="40576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1E404A9-F9D4-7441-93D0-409A72C9F06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9516" y="-6985111"/>
            <a:ext cx="6686550" cy="66865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8D88836-2E82-274B-86D4-07ACDD160E9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585492"/>
            <a:ext cx="5473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00768 -0.0384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21 -1.0868 L -0.08021 -1.0868 " pathEditMode="relative" rAng="0" ptsTypes="AA">
                                      <p:cBhvr>
                                        <p:cTn id="6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69 1.02199 L -0.22773 1.02199 " pathEditMode="relative" rAng="0" ptsTypes="AA">
                                      <p:cBhvr>
                                        <p:cTn id="7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4987 -0.07199 L -0.64987 -0.07014 " pathEditMode="relative" rAng="0" ptsTypes="AA">
                                      <p:cBhvr>
                                        <p:cTn id="90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958 -0.87685 L 0.13646 -0.87476 " pathEditMode="relative" rAng="0" ptsTypes="AA">
                                      <p:cBhvr>
                                        <p:cTn id="10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9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1.05416 L 0.13802 1.05208 " pathEditMode="relative" rAng="0" ptsTypes="AA">
                                      <p:cBhvr>
                                        <p:cTn id="120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9CE079615D884A940FCB6663749814" ma:contentTypeVersion="12" ma:contentTypeDescription="Create a new document." ma:contentTypeScope="" ma:versionID="730a3498471033da2349798728f12144">
  <xsd:schema xmlns:xsd="http://www.w3.org/2001/XMLSchema" xmlns:xs="http://www.w3.org/2001/XMLSchema" xmlns:p="http://schemas.microsoft.com/office/2006/metadata/properties" xmlns:ns3="c224ffea-49cd-4700-9eee-e6fd160cd816" xmlns:ns4="d543374b-509c-4350-a5c8-3c1bd8055ec5" targetNamespace="http://schemas.microsoft.com/office/2006/metadata/properties" ma:root="true" ma:fieldsID="8e3cb5a327f01176a942c93285e0e7f8" ns3:_="" ns4:_="">
    <xsd:import namespace="c224ffea-49cd-4700-9eee-e6fd160cd816"/>
    <xsd:import namespace="d543374b-509c-4350-a5c8-3c1bd8055e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24ffea-49cd-4700-9eee-e6fd160cd8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43374b-509c-4350-a5c8-3c1bd8055e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6A7A6B-3949-4E1B-BAB3-FDC63B06C8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0E3395-82EA-4C3E-97EF-88C74BF5F12D}">
  <ds:schemaRefs>
    <ds:schemaRef ds:uri="http://schemas.microsoft.com/office/2006/documentManagement/types"/>
    <ds:schemaRef ds:uri="http://schemas.openxmlformats.org/package/2006/metadata/core-properties"/>
    <ds:schemaRef ds:uri="c224ffea-49cd-4700-9eee-e6fd160cd816"/>
    <ds:schemaRef ds:uri="d543374b-509c-4350-a5c8-3c1bd8055ec5"/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694CC2E-81AE-412E-A18E-BB25285B17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24ffea-49cd-4700-9eee-e6fd160cd816"/>
    <ds:schemaRef ds:uri="d543374b-509c-4350-a5c8-3c1bd8055e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9764</TotalTime>
  <Words>405</Words>
  <Application>Microsoft Office PowerPoint</Application>
  <PresentationFormat>Widescreen</PresentationFormat>
  <Paragraphs>28</Paragraphs>
  <Slides>3</Slides>
  <Notes>3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3</vt:i4>
      </vt:variant>
    </vt:vector>
  </HeadingPairs>
  <TitlesOfParts>
    <vt:vector size="13" baseType="lpstr">
      <vt:lpstr>Calibri</vt:lpstr>
      <vt:lpstr>IBM Plex Serif Light</vt:lpstr>
      <vt:lpstr>IBM Plex Serif</vt:lpstr>
      <vt:lpstr>IBM Plex Sans</vt:lpstr>
      <vt:lpstr>IBM Plex Sans Light</vt:lpstr>
      <vt:lpstr>Arial</vt:lpstr>
      <vt:lpstr>IBM Plex Serif Thin</vt:lpstr>
      <vt:lpstr>Tema di Office</vt:lpstr>
      <vt:lpstr>1_Tema di Office</vt:lpstr>
      <vt:lpstr>2_Tema di Office</vt:lpstr>
      <vt:lpstr>A JSON HTTP Notation for extending application servers with third-party services   A case study enabling a virtual file system for the University Cloud Suite</vt:lpstr>
      <vt:lpstr>Presentazione standard di PowerPoint</vt:lpstr>
      <vt:lpstr>The JSON HTTP Notation</vt:lpstr>
    </vt:vector>
  </TitlesOfParts>
  <Manager>Relatore</Manager>
  <Company>Università degli Studi di Catania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JSON HTTP Notation for extending application servers with third-party services: a case study enabling a virtual file system for the University Cloud Suite</dc:title>
  <dc:subject/>
  <dc:creator>Alessio Giordano</dc:creator>
  <cp:keywords/>
  <dc:description/>
  <cp:lastModifiedBy>Alessio Giordano</cp:lastModifiedBy>
  <cp:revision>143</cp:revision>
  <cp:lastPrinted>2021-11-08T11:31:05Z</cp:lastPrinted>
  <dcterms:created xsi:type="dcterms:W3CDTF">2021-11-05T11:52:19Z</dcterms:created>
  <dcterms:modified xsi:type="dcterms:W3CDTF">2023-12-08T10:21:05Z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0x0101003E9CE079615D884A940FCB6663749814</vt:lpwstr>
  </property>
</Properties>
</file>